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7249" y="1057048"/>
            <a:ext cx="6780628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rgbClr val="EA3858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7249" y="3536723"/>
            <a:ext cx="67806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143B-8918-444C-ADF1-F79FEC66016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E6BE-2021-4237-AD41-60F51F7D40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907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143B-8918-444C-ADF1-F79FEC66016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E6BE-2021-4237-AD41-60F51F7D40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493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1683613"/>
            <a:ext cx="8251553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3" y="4563338"/>
            <a:ext cx="825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143B-8918-444C-ADF1-F79FEC66016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E6BE-2021-4237-AD41-60F51F7D40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6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943" y="1873975"/>
            <a:ext cx="420624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926" y="1873975"/>
            <a:ext cx="429768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143B-8918-444C-ADF1-F79FEC66016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E6BE-2021-4237-AD41-60F51F7D40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2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299811"/>
            <a:ext cx="8623663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0" y="1615849"/>
            <a:ext cx="43891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41" y="2439761"/>
            <a:ext cx="438912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1629" y="1615849"/>
            <a:ext cx="41169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1629" y="2439761"/>
            <a:ext cx="411697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143B-8918-444C-ADF1-F79FEC66016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E6BE-2021-4237-AD41-60F51F7D40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821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143B-8918-444C-ADF1-F79FEC66016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E6BE-2021-4237-AD41-60F51F7D40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975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143B-8918-444C-ADF1-F79FEC66016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E6BE-2021-4237-AD41-60F51F7D40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92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465138"/>
            <a:ext cx="3099980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4" y="465138"/>
            <a:ext cx="5371011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3" y="2065338"/>
            <a:ext cx="3099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143B-8918-444C-ADF1-F79FEC66016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E6BE-2021-4237-AD41-60F51F7D40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32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4" y="483326"/>
            <a:ext cx="2677886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18899" y="483326"/>
            <a:ext cx="580970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4" y="2083526"/>
            <a:ext cx="26778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143B-8918-444C-ADF1-F79FEC66016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7E6BE-2021-4237-AD41-60F51F7D40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8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4943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3" y="1841862"/>
            <a:ext cx="8623663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4943" y="6356349"/>
            <a:ext cx="2183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B143B-8918-444C-ADF1-F79FEC66016C}" type="datetimeFigureOut">
              <a:rPr lang="it-IT" smtClean="0"/>
              <a:t>26/07/2020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8899" y="6356349"/>
            <a:ext cx="327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24693" y="6356350"/>
            <a:ext cx="1903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7E6BE-2021-4237-AD41-60F51F7D402F}" type="slidenum">
              <a:rPr lang="it-IT" smtClean="0"/>
              <a:t>‹N›</a:t>
            </a:fld>
            <a:endParaRPr lang="it-IT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EA385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739EE6B-CA47-4CB8-B692-522F6422B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7249" y="776234"/>
            <a:ext cx="6780628" cy="1411662"/>
          </a:xfrm>
        </p:spPr>
        <p:txBody>
          <a:bodyPr>
            <a:noAutofit/>
          </a:bodyPr>
          <a:lstStyle/>
          <a:p>
            <a:pPr algn="ctr"/>
            <a:r>
              <a:rPr lang="it-IT" sz="4400" dirty="0"/>
              <a:t>Metascore Videogames: </a:t>
            </a:r>
            <a:br>
              <a:rPr lang="it-IT" sz="4400" dirty="0"/>
            </a:br>
            <a:r>
              <a:rPr lang="it-IT" sz="4400" dirty="0"/>
              <a:t>Modelli di Regressione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D6906E8-0EBD-490E-9F99-729BCFDD2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7249" y="2716528"/>
            <a:ext cx="6780628" cy="1020971"/>
          </a:xfrm>
        </p:spPr>
        <p:txBody>
          <a:bodyPr>
            <a:noAutofit/>
          </a:bodyPr>
          <a:lstStyle/>
          <a:p>
            <a:pPr algn="ctr"/>
            <a:r>
              <a:rPr lang="it-IT" sz="2800" b="0" dirty="0"/>
              <a:t>Progetto per il corso di Data Mining 2019/2020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2634C5A-D718-41CB-B8DC-7305A7D366D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717219" y="4256881"/>
            <a:ext cx="2054225" cy="2689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i="1" dirty="0"/>
              <a:t>Docenti</a:t>
            </a:r>
            <a:r>
              <a:rPr lang="it-IT" sz="2400" dirty="0"/>
              <a:t>:</a:t>
            </a:r>
          </a:p>
          <a:p>
            <a:pPr marL="0" indent="0">
              <a:buNone/>
            </a:pPr>
            <a:br>
              <a:rPr lang="it-IT" sz="2400" dirty="0"/>
            </a:br>
            <a:r>
              <a:rPr lang="it-IT" sz="2400" i="1" dirty="0"/>
              <a:t>Sergio Greco</a:t>
            </a:r>
          </a:p>
          <a:p>
            <a:pPr marL="0" indent="0">
              <a:buNone/>
            </a:pPr>
            <a:r>
              <a:rPr lang="it-IT" sz="2400" i="1" dirty="0"/>
              <a:t>Antonio Caliò</a:t>
            </a:r>
          </a:p>
        </p:txBody>
      </p:sp>
      <p:sp>
        <p:nvSpPr>
          <p:cNvPr id="9" name="Segnaposto contenuto 5">
            <a:extLst>
              <a:ext uri="{FF2B5EF4-FFF2-40B4-BE49-F238E27FC236}">
                <a16:creationId xmlns:a16="http://schemas.microsoft.com/office/drawing/2014/main" id="{888F7D5E-7808-4978-8BE9-100F081A80F9}"/>
              </a:ext>
            </a:extLst>
          </p:cNvPr>
          <p:cNvSpPr txBox="1">
            <a:spLocks/>
          </p:cNvSpPr>
          <p:nvPr/>
        </p:nvSpPr>
        <p:spPr>
          <a:xfrm>
            <a:off x="9973546" y="4257565"/>
            <a:ext cx="2054331" cy="2688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400" i="1" dirty="0"/>
              <a:t>Studente</a:t>
            </a:r>
            <a:r>
              <a:rPr lang="it-IT" sz="24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it-IT" sz="2400" dirty="0"/>
            </a:br>
            <a:r>
              <a:rPr lang="it-IT" sz="2400" i="1" dirty="0"/>
              <a:t>Ivan Scuderi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400" i="1" dirty="0"/>
              <a:t>216635</a:t>
            </a:r>
          </a:p>
        </p:txBody>
      </p:sp>
    </p:spTree>
    <p:extLst>
      <p:ext uri="{BB962C8B-B14F-4D97-AF65-F5344CB8AC3E}">
        <p14:creationId xmlns:p14="http://schemas.microsoft.com/office/powerpoint/2010/main" val="14378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E71EC3-66B9-4BA5-A5C2-694F29FE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033" y="399618"/>
            <a:ext cx="8251553" cy="61622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Visualizzazione: Platforms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29BE30-3D97-47D0-B746-11598AE02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998" y="5419863"/>
            <a:ext cx="9717625" cy="914009"/>
          </a:xfrm>
        </p:spPr>
        <p:txBody>
          <a:bodyPr>
            <a:normAutofit/>
          </a:bodyPr>
          <a:lstStyle/>
          <a:p>
            <a:r>
              <a:rPr lang="it-IT" sz="1800" dirty="0"/>
              <a:t>Distribuzione simile dei valori di metascore medi per tipologia di piattaforma, è logico supporre che tale attributo non sarà preponderante per la scelta del valore di </a:t>
            </a:r>
            <a:r>
              <a:rPr lang="it-IT" sz="1800" i="1" dirty="0"/>
              <a:t>metascore</a:t>
            </a:r>
            <a:r>
              <a:rPr lang="it-IT" sz="1800" dirty="0"/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E772AC-CFE2-455F-BB50-4EF04359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2" y="1266934"/>
            <a:ext cx="5063289" cy="3697705"/>
          </a:xfrm>
          <a:prstGeom prst="rect">
            <a:avLst/>
          </a:prstGeom>
        </p:spPr>
      </p:pic>
      <p:pic>
        <p:nvPicPr>
          <p:cNvPr id="7" name="Immagine 6" descr="Immagine che contiene recinto&#10;&#10;Descrizione generata automaticamente">
            <a:extLst>
              <a:ext uri="{FF2B5EF4-FFF2-40B4-BE49-F238E27FC236}">
                <a16:creationId xmlns:a16="http://schemas.microsoft.com/office/drawing/2014/main" id="{98944E18-C921-413E-9FAC-A1E14BE6E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57" y="1251283"/>
            <a:ext cx="4906879" cy="37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4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308B01-B740-4A00-8338-D3A2FA1A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12" y="252609"/>
            <a:ext cx="8251553" cy="541866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Visualizzazione: Publisher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6BD109-FFDE-422C-9CEE-78B7DF943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8712" y="1009648"/>
            <a:ext cx="8251553" cy="541867"/>
          </a:xfrm>
        </p:spPr>
        <p:txBody>
          <a:bodyPr>
            <a:normAutofit lnSpcReduction="10000"/>
          </a:bodyPr>
          <a:lstStyle/>
          <a:p>
            <a:r>
              <a:rPr lang="it-IT" sz="1800" dirty="0"/>
              <a:t>Dato l’enorme numero di valori assunti da tale colonna (1923), si procede all’aggregazione di questi sotto l’etichetta «Other» mantenendo i top 100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AC0BF00-5511-40CF-889A-1E3925BF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21" y="1766688"/>
            <a:ext cx="6971554" cy="4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45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B3574-A9DB-4C21-BCA7-919C7C70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648" y="191504"/>
            <a:ext cx="8251553" cy="55790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Visualizzazione: Attributi Numerici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18DAF2A-FB06-4A00-8BE5-3D8E43CC5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9" y="1044408"/>
            <a:ext cx="5234913" cy="476651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331DE4-1D4B-4D52-9FE5-4E221F483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4408"/>
            <a:ext cx="5881437" cy="476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86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C76D2-79F8-407A-B758-B26375BE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85" y="229193"/>
            <a:ext cx="8251553" cy="589992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Visualizzazione: User Score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7EBA5AE-B567-44F6-A893-288F1BE7E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4753" y="5436540"/>
            <a:ext cx="8251553" cy="914009"/>
          </a:xfrm>
        </p:spPr>
        <p:txBody>
          <a:bodyPr>
            <a:normAutofit/>
          </a:bodyPr>
          <a:lstStyle/>
          <a:p>
            <a:pPr algn="ctr"/>
            <a:r>
              <a:rPr lang="it-IT" sz="1800" dirty="0"/>
              <a:t>Correlazione Positiva tra </a:t>
            </a:r>
            <a:r>
              <a:rPr lang="it-IT" sz="1800" i="1" dirty="0"/>
              <a:t>metascore</a:t>
            </a:r>
            <a:r>
              <a:rPr lang="it-IT" sz="1800" dirty="0"/>
              <a:t> e </a:t>
            </a:r>
            <a:r>
              <a:rPr lang="it-IT" sz="1800" i="1" dirty="0"/>
              <a:t>user_score, </a:t>
            </a:r>
            <a:r>
              <a:rPr lang="it-IT" sz="1800" dirty="0"/>
              <a:t>i record con valutazione da parte degli utenti maggiore tendono ad avere elevata valutazione anche da parte della critica</a:t>
            </a:r>
            <a:endParaRPr lang="it-IT" sz="1800" i="1" dirty="0"/>
          </a:p>
        </p:txBody>
      </p:sp>
      <p:pic>
        <p:nvPicPr>
          <p:cNvPr id="5" name="Immagine 4" descr="Immagine che contiene testo, largo, tavolo, uomo&#10;&#10;Descrizione generata automaticamente">
            <a:extLst>
              <a:ext uri="{FF2B5EF4-FFF2-40B4-BE49-F238E27FC236}">
                <a16:creationId xmlns:a16="http://schemas.microsoft.com/office/drawing/2014/main" id="{277B3B3C-E6FA-4F15-8CD8-27D5D9FFF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8" y="1282672"/>
            <a:ext cx="5510463" cy="3673642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C187B8-B47E-4F86-935B-EBC181767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14" y="1138293"/>
            <a:ext cx="3979139" cy="397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0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CE859-2BC1-4E47-B671-7FAA7B8D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043" y="291351"/>
            <a:ext cx="8251553" cy="479871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200" dirty="0"/>
              <a:t>Visualizzazione: Critic Negative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6DB2A-EBE2-48C5-BCDC-2FDDBF658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1076" y="5335392"/>
            <a:ext cx="8915520" cy="850232"/>
          </a:xfrm>
        </p:spPr>
        <p:txBody>
          <a:bodyPr>
            <a:normAutofit/>
          </a:bodyPr>
          <a:lstStyle/>
          <a:p>
            <a:pPr algn="ctr"/>
            <a:r>
              <a:rPr lang="it-IT" sz="1800" dirty="0"/>
              <a:t>Correlazione Negativa tra </a:t>
            </a:r>
            <a:r>
              <a:rPr lang="it-IT" sz="1800" i="1" dirty="0"/>
              <a:t>metascore</a:t>
            </a:r>
            <a:r>
              <a:rPr lang="it-IT" sz="1800" dirty="0"/>
              <a:t> e </a:t>
            </a:r>
            <a:r>
              <a:rPr lang="it-IT" sz="1800" i="1" dirty="0"/>
              <a:t>critic_negative</a:t>
            </a:r>
            <a:r>
              <a:rPr lang="it-IT" sz="1800" dirty="0"/>
              <a:t>, la tendenza dei giochi con poche recensioni negative è quella di avere valori di metascore abbastanza elevati, che diminuiscono all’aumentare di queste</a:t>
            </a:r>
            <a:endParaRPr lang="it-IT" sz="1800" i="1" dirty="0"/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7B62C1A-9F20-4B68-9143-1642A3D69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80" y="1120578"/>
            <a:ext cx="5438286" cy="3625524"/>
          </a:xfrm>
          <a:prstGeom prst="rect">
            <a:avLst/>
          </a:prstGeom>
        </p:spPr>
      </p:pic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8648F437-6814-49F2-8E04-5AFF495F1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97283"/>
            <a:ext cx="4251158" cy="38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8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A958D7-0883-4929-8C47-752E1DC3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637" y="233991"/>
            <a:ext cx="8251553" cy="686245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Visualizzazione: Critic Positive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881D83-2398-4266-8B92-ED7BDC2F8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881" y="5408570"/>
            <a:ext cx="8251553" cy="1058388"/>
          </a:xfrm>
        </p:spPr>
        <p:txBody>
          <a:bodyPr>
            <a:normAutofit/>
          </a:bodyPr>
          <a:lstStyle/>
          <a:p>
            <a:pPr algn="ctr"/>
            <a:r>
              <a:rPr lang="it-IT" sz="1800" dirty="0"/>
              <a:t>Correlazione Positiva tra </a:t>
            </a:r>
            <a:r>
              <a:rPr lang="it-IT" sz="1800" i="1" dirty="0"/>
              <a:t>metascore</a:t>
            </a:r>
            <a:r>
              <a:rPr lang="it-IT" sz="1800" dirty="0"/>
              <a:t> e </a:t>
            </a:r>
            <a:r>
              <a:rPr lang="it-IT" sz="1800" i="1" dirty="0"/>
              <a:t>critic_positive</a:t>
            </a:r>
            <a:r>
              <a:rPr lang="it-IT" sz="1800" dirty="0"/>
              <a:t>, si  osserva che i videogames che ottengono un elevato numero di recensioni positive da parte della critica avranno con buona probabilità un valore di metascore elevato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4E9B244-567E-4D56-A01D-C27E0916D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83" y="1248933"/>
            <a:ext cx="5461371" cy="3640914"/>
          </a:xfrm>
          <a:prstGeom prst="rect">
            <a:avLst/>
          </a:prstGeom>
        </p:spPr>
      </p:pic>
      <p:pic>
        <p:nvPicPr>
          <p:cNvPr id="7" name="Immagine 6" descr="Immagine che contiene screenshot, mappa&#10;&#10;Descrizione generata automaticamente">
            <a:extLst>
              <a:ext uri="{FF2B5EF4-FFF2-40B4-BE49-F238E27FC236}">
                <a16:creationId xmlns:a16="http://schemas.microsoft.com/office/drawing/2014/main" id="{B9FAC451-F7F9-4046-8BF1-2A4AAC275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91" y="1081378"/>
            <a:ext cx="4153080" cy="39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15D9C1-C6BD-4009-B27B-00DEDB66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69" y="180981"/>
            <a:ext cx="9300531" cy="606034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Visualizzazione: Esplorazione di Nuovi Attributi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7FC8C7-E461-4C43-98F1-080951FFE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922" y="962042"/>
            <a:ext cx="8251553" cy="890978"/>
          </a:xfrm>
        </p:spPr>
        <p:txBody>
          <a:bodyPr>
            <a:normAutofit/>
          </a:bodyPr>
          <a:lstStyle/>
          <a:p>
            <a:pPr algn="ctr"/>
            <a:r>
              <a:rPr lang="it-IT" sz="1800" dirty="0"/>
              <a:t>Si va ad analizzare il possibile impiego di </a:t>
            </a:r>
            <a:r>
              <a:rPr lang="it-IT" sz="1800" i="1" dirty="0"/>
              <a:t>3 nuovi attributi </a:t>
            </a:r>
            <a:r>
              <a:rPr lang="it-IT" sz="1800" dirty="0"/>
              <a:t>che costituiscono l’aggregazione del numero di recensioni positive/neutrali/negative ottenute da un titolo da parte di critica e utenti: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486116-1A99-45CE-9837-EA666D0B7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42" y="1853020"/>
            <a:ext cx="5549184" cy="41705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41F70A-075A-422E-8AAF-02672B48BF39}"/>
              </a:ext>
            </a:extLst>
          </p:cNvPr>
          <p:cNvSpPr txBox="1"/>
          <p:nvPr/>
        </p:nvSpPr>
        <p:spPr>
          <a:xfrm>
            <a:off x="757869" y="6135749"/>
            <a:ext cx="930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 si vedono miglioramenti nel calcolo della correlazione rispetto all’attributo metascore perciò si è deciso di non proseguire</a:t>
            </a:r>
          </a:p>
        </p:txBody>
      </p:sp>
    </p:spTree>
    <p:extLst>
      <p:ext uri="{BB962C8B-B14F-4D97-AF65-F5344CB8AC3E}">
        <p14:creationId xmlns:p14="http://schemas.microsoft.com/office/powerpoint/2010/main" val="52592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E5243E-9954-4881-90DD-7DD67C4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206" y="268651"/>
            <a:ext cx="9075941" cy="52582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200" dirty="0"/>
              <a:t>Visualizzazione: Importanza degli Attributi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DC10A4-D1A7-4F4A-8002-BB96F951B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399" y="971206"/>
            <a:ext cx="8251553" cy="1099525"/>
          </a:xfrm>
        </p:spPr>
        <p:txBody>
          <a:bodyPr>
            <a:normAutofit/>
          </a:bodyPr>
          <a:lstStyle/>
          <a:p>
            <a:pPr algn="ctr"/>
            <a:r>
              <a:rPr lang="it-IT" sz="1800" dirty="0"/>
              <a:t>Si applica una trasformazione preliminare mediante l’uso di </a:t>
            </a:r>
            <a:r>
              <a:rPr lang="it-IT" sz="1800" i="1" dirty="0"/>
              <a:t>LabelEncoder</a:t>
            </a:r>
            <a:r>
              <a:rPr lang="it-IT" sz="1800" dirty="0"/>
              <a:t> per permettere l’impiego di un </a:t>
            </a:r>
            <a:r>
              <a:rPr lang="it-IT" sz="1800" b="1" i="1" dirty="0"/>
              <a:t>RandomForestRegressor</a:t>
            </a:r>
            <a:r>
              <a:rPr lang="it-IT" sz="1800" dirty="0"/>
              <a:t> in modo da poter scoprire quali sono gli attributi più influenti nella previsione del valore di </a:t>
            </a:r>
            <a:r>
              <a:rPr lang="it-IT" sz="1800" i="1" dirty="0"/>
              <a:t>metascore</a:t>
            </a:r>
            <a:r>
              <a:rPr lang="it-IT" sz="1800" dirty="0"/>
              <a:t> di un determinato videogame: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441223C-80DA-4FC5-AD76-D0F443DCE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16" y="2145457"/>
            <a:ext cx="6837318" cy="44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5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29F167-93DD-45FE-8F7E-DA73CD9F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301" y="205719"/>
            <a:ext cx="8251553" cy="541866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Trasformazione dei Dati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BC3819-AD75-4623-A4A6-2D11C31D88E6}"/>
              </a:ext>
            </a:extLst>
          </p:cNvPr>
          <p:cNvSpPr txBox="1"/>
          <p:nvPr/>
        </p:nvSpPr>
        <p:spPr>
          <a:xfrm>
            <a:off x="689811" y="1395280"/>
            <a:ext cx="3545305" cy="64633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i="1" dirty="0"/>
              <a:t>critic_positive, critic_negative, critic_neutral, user_score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856B4592-4AEE-4DD6-8202-B7E4590FDAE0}"/>
              </a:ext>
            </a:extLst>
          </p:cNvPr>
          <p:cNvCxnSpPr/>
          <p:nvPr/>
        </p:nvCxnSpPr>
        <p:spPr>
          <a:xfrm>
            <a:off x="4235115" y="1718445"/>
            <a:ext cx="1368000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9852AA-743F-4AFF-8C0A-44CE0F690374}"/>
              </a:ext>
            </a:extLst>
          </p:cNvPr>
          <p:cNvSpPr txBox="1"/>
          <p:nvPr/>
        </p:nvSpPr>
        <p:spPr>
          <a:xfrm>
            <a:off x="5603115" y="1256780"/>
            <a:ext cx="2908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Strategia di standardizzazione tramite l’uso di </a:t>
            </a:r>
            <a:r>
              <a:rPr lang="it-IT" b="1" i="1" dirty="0"/>
              <a:t>StandardScaler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CE94E4-5A1A-4A4F-A5EB-9CB4A1DA063A}"/>
              </a:ext>
            </a:extLst>
          </p:cNvPr>
          <p:cNvSpPr txBox="1"/>
          <p:nvPr/>
        </p:nvSpPr>
        <p:spPr>
          <a:xfrm>
            <a:off x="689811" y="2457749"/>
            <a:ext cx="3545305" cy="64633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i="1" dirty="0"/>
              <a:t>user_positive, user_negative, user_neutral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87BD33B-AA36-4160-BAF6-9F51D49DEB95}"/>
              </a:ext>
            </a:extLst>
          </p:cNvPr>
          <p:cNvCxnSpPr/>
          <p:nvPr/>
        </p:nvCxnSpPr>
        <p:spPr>
          <a:xfrm>
            <a:off x="4235115" y="2780914"/>
            <a:ext cx="1368000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9C2ABB4-DDC9-498E-9A03-4791BDE907E1}"/>
              </a:ext>
            </a:extLst>
          </p:cNvPr>
          <p:cNvSpPr txBox="1"/>
          <p:nvPr/>
        </p:nvSpPr>
        <p:spPr>
          <a:xfrm>
            <a:off x="5603115" y="2319249"/>
            <a:ext cx="2908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Strategia di standardizzazione tramite l’uso di </a:t>
            </a:r>
            <a:r>
              <a:rPr lang="it-IT" b="1" i="1" dirty="0"/>
              <a:t>RobustScaler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0F4D86E-977F-4445-BA4F-7C7E4C8A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346" y="1741677"/>
            <a:ext cx="2908041" cy="2078474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3C0E486-4C6C-4D0E-B4D1-F0C99BA1AAF8}"/>
              </a:ext>
            </a:extLst>
          </p:cNvPr>
          <p:cNvCxnSpPr>
            <a:cxnSpLocks/>
          </p:cNvCxnSpPr>
          <p:nvPr/>
        </p:nvCxnSpPr>
        <p:spPr>
          <a:xfrm>
            <a:off x="8511156" y="2780914"/>
            <a:ext cx="504938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76F7B93-CBAC-435D-9995-5441FC7FFCD2}"/>
              </a:ext>
            </a:extLst>
          </p:cNvPr>
          <p:cNvSpPr txBox="1"/>
          <p:nvPr/>
        </p:nvSpPr>
        <p:spPr>
          <a:xfrm>
            <a:off x="701432" y="3658717"/>
            <a:ext cx="1251284" cy="36933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i="1" dirty="0"/>
              <a:t>year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1372C45-E23D-4FE3-B58F-E9F5B1BA00E7}"/>
              </a:ext>
            </a:extLst>
          </p:cNvPr>
          <p:cNvCxnSpPr/>
          <p:nvPr/>
        </p:nvCxnSpPr>
        <p:spPr>
          <a:xfrm>
            <a:off x="1952716" y="3843383"/>
            <a:ext cx="1368000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69AE1D1-1AF2-4C90-A421-C60D61BC335C}"/>
              </a:ext>
            </a:extLst>
          </p:cNvPr>
          <p:cNvSpPr txBox="1"/>
          <p:nvPr/>
        </p:nvSpPr>
        <p:spPr>
          <a:xfrm>
            <a:off x="3204000" y="3326819"/>
            <a:ext cx="2908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Discretizzazione in 5 intervalli uniformi ed encoding OneHot tramite </a:t>
            </a:r>
            <a:r>
              <a:rPr lang="it-IT" b="1" i="1" dirty="0"/>
              <a:t>KBinsDiscretizer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9EE6E32-9D91-4DAC-8BEA-CBB059382EFE}"/>
              </a:ext>
            </a:extLst>
          </p:cNvPr>
          <p:cNvSpPr txBox="1"/>
          <p:nvPr/>
        </p:nvSpPr>
        <p:spPr>
          <a:xfrm>
            <a:off x="689810" y="4651787"/>
            <a:ext cx="3545305" cy="64633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i="1" dirty="0"/>
              <a:t>rating, genres, platform, players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EA74E101-3A55-413F-A5BC-49634F807791}"/>
              </a:ext>
            </a:extLst>
          </p:cNvPr>
          <p:cNvCxnSpPr/>
          <p:nvPr/>
        </p:nvCxnSpPr>
        <p:spPr>
          <a:xfrm>
            <a:off x="4246736" y="4939246"/>
            <a:ext cx="1368000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5C0C8C1-ED0F-47F0-AB47-179943282E54}"/>
              </a:ext>
            </a:extLst>
          </p:cNvPr>
          <p:cNvSpPr txBox="1"/>
          <p:nvPr/>
        </p:nvSpPr>
        <p:spPr>
          <a:xfrm>
            <a:off x="5614736" y="4605917"/>
            <a:ext cx="290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Strategia di encoding tramite </a:t>
            </a:r>
            <a:r>
              <a:rPr lang="it-IT" b="1" i="1" dirty="0"/>
              <a:t>OneHotEncoder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C7F568C-F0BE-4908-BE99-8653DD21C946}"/>
              </a:ext>
            </a:extLst>
          </p:cNvPr>
          <p:cNvSpPr txBox="1"/>
          <p:nvPr/>
        </p:nvSpPr>
        <p:spPr>
          <a:xfrm>
            <a:off x="749773" y="5552820"/>
            <a:ext cx="3545305" cy="36933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i="1" dirty="0"/>
              <a:t>developer, publisher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7544610-DFC0-4E79-9BF5-9FC4E1DB111D}"/>
              </a:ext>
            </a:extLst>
          </p:cNvPr>
          <p:cNvCxnSpPr/>
          <p:nvPr/>
        </p:nvCxnSpPr>
        <p:spPr>
          <a:xfrm>
            <a:off x="4295078" y="5737486"/>
            <a:ext cx="1368000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251D7EC-85AA-4893-833B-33118DBC5CE5}"/>
              </a:ext>
            </a:extLst>
          </p:cNvPr>
          <p:cNvSpPr txBox="1"/>
          <p:nvPr/>
        </p:nvSpPr>
        <p:spPr>
          <a:xfrm>
            <a:off x="5663078" y="5352416"/>
            <a:ext cx="290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Strategia di encoding tramite </a:t>
            </a:r>
            <a:r>
              <a:rPr lang="it-IT" b="1" i="1" dirty="0"/>
              <a:t>OrdinalEncoder</a:t>
            </a:r>
          </a:p>
        </p:txBody>
      </p:sp>
      <p:pic>
        <p:nvPicPr>
          <p:cNvPr id="25" name="Immagine 24" descr="Immagine che contiene interni, arancia, guardando, scuro&#10;&#10;Descrizione generata automaticamente">
            <a:extLst>
              <a:ext uri="{FF2B5EF4-FFF2-40B4-BE49-F238E27FC236}">
                <a16:creationId xmlns:a16="http://schemas.microsoft.com/office/drawing/2014/main" id="{9BCBB201-4500-426C-B16F-EA094413B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43" y="5995581"/>
            <a:ext cx="3972563" cy="4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3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10" grpId="0"/>
      <p:bldP spid="15" grpId="0" animBg="1"/>
      <p:bldP spid="17" grpId="0"/>
      <p:bldP spid="18" grpId="0" animBg="1"/>
      <p:bldP spid="20" grpId="0"/>
      <p:bldP spid="21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9265F5-2A4B-4389-A59A-2358CC8B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048" y="178751"/>
            <a:ext cx="8623663" cy="587494"/>
          </a:xfrm>
        </p:spPr>
        <p:txBody>
          <a:bodyPr>
            <a:normAutofit/>
          </a:bodyPr>
          <a:lstStyle/>
          <a:p>
            <a:r>
              <a:rPr lang="it-IT" sz="3200" dirty="0"/>
              <a:t>Modelli di Regressione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AAA6D5-E908-4E22-8183-71CD21EE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69" y="953321"/>
            <a:ext cx="5268060" cy="69542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0F6E56-CD1B-447B-8FFC-93F5381DB201}"/>
              </a:ext>
            </a:extLst>
          </p:cNvPr>
          <p:cNvSpPr txBox="1"/>
          <p:nvPr/>
        </p:nvSpPr>
        <p:spPr>
          <a:xfrm>
            <a:off x="845227" y="2119356"/>
            <a:ext cx="2181725" cy="3077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Modelli Lineari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F53FD3-E530-44D5-A494-7E8209A16E7B}"/>
              </a:ext>
            </a:extLst>
          </p:cNvPr>
          <p:cNvCxnSpPr>
            <a:cxnSpLocks/>
          </p:cNvCxnSpPr>
          <p:nvPr/>
        </p:nvCxnSpPr>
        <p:spPr>
          <a:xfrm>
            <a:off x="1920048" y="2427133"/>
            <a:ext cx="0" cy="561473"/>
          </a:xfrm>
          <a:prstGeom prst="straightConnector1">
            <a:avLst/>
          </a:prstGeom>
          <a:ln w="50800"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73D241B-C452-4327-886C-60C2181E42B9}"/>
              </a:ext>
            </a:extLst>
          </p:cNvPr>
          <p:cNvSpPr txBox="1"/>
          <p:nvPr/>
        </p:nvSpPr>
        <p:spPr>
          <a:xfrm>
            <a:off x="785307" y="2988606"/>
            <a:ext cx="2379577" cy="138499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LinearRegressor, RidgeRegressor, SGDRegressor, ElasticNetRegressor, Lars, LassoRegressor, BayesianRidge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EEA2A4B-6F2F-4381-BB17-7A96DFC1E073}"/>
              </a:ext>
            </a:extLst>
          </p:cNvPr>
          <p:cNvSpPr txBox="1"/>
          <p:nvPr/>
        </p:nvSpPr>
        <p:spPr>
          <a:xfrm>
            <a:off x="3659557" y="2114558"/>
            <a:ext cx="2181725" cy="3077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Modelli Instance Based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3735BE0-8D22-4393-A1B3-90C256EC1CD2}"/>
              </a:ext>
            </a:extLst>
          </p:cNvPr>
          <p:cNvSpPr txBox="1"/>
          <p:nvPr/>
        </p:nvSpPr>
        <p:spPr>
          <a:xfrm>
            <a:off x="3508968" y="2988606"/>
            <a:ext cx="2589530" cy="52322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KNeighborsRegressor, RadiusNeighbors Regressor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56782A3-179B-4FF0-875C-F9B1FE8EF481}"/>
              </a:ext>
            </a:extLst>
          </p:cNvPr>
          <p:cNvSpPr txBox="1"/>
          <p:nvPr/>
        </p:nvSpPr>
        <p:spPr>
          <a:xfrm>
            <a:off x="6598703" y="2114558"/>
            <a:ext cx="2181725" cy="52322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Modelli Support Vector Machine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0116A84-A418-4842-A2E8-C9989B1B0403}"/>
              </a:ext>
            </a:extLst>
          </p:cNvPr>
          <p:cNvSpPr txBox="1"/>
          <p:nvPr/>
        </p:nvSpPr>
        <p:spPr>
          <a:xfrm>
            <a:off x="6442582" y="3199251"/>
            <a:ext cx="2589530" cy="52322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LinearSVR, Support Vector Regression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F52DA918-B731-4F62-8B65-EF1A4802E565}"/>
              </a:ext>
            </a:extLst>
          </p:cNvPr>
          <p:cNvCxnSpPr>
            <a:cxnSpLocks/>
          </p:cNvCxnSpPr>
          <p:nvPr/>
        </p:nvCxnSpPr>
        <p:spPr>
          <a:xfrm>
            <a:off x="4758121" y="2427133"/>
            <a:ext cx="0" cy="561473"/>
          </a:xfrm>
          <a:prstGeom prst="straightConnector1">
            <a:avLst/>
          </a:prstGeom>
          <a:ln w="50800"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0F8D945-C636-4910-922C-51DC008CF810}"/>
              </a:ext>
            </a:extLst>
          </p:cNvPr>
          <p:cNvCxnSpPr>
            <a:cxnSpLocks/>
          </p:cNvCxnSpPr>
          <p:nvPr/>
        </p:nvCxnSpPr>
        <p:spPr>
          <a:xfrm>
            <a:off x="7737347" y="2637778"/>
            <a:ext cx="0" cy="561473"/>
          </a:xfrm>
          <a:prstGeom prst="straightConnector1">
            <a:avLst/>
          </a:prstGeom>
          <a:ln w="50800"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13C5746-F8D7-4EDC-93F8-66A6EB89F779}"/>
              </a:ext>
            </a:extLst>
          </p:cNvPr>
          <p:cNvSpPr txBox="1"/>
          <p:nvPr/>
        </p:nvSpPr>
        <p:spPr>
          <a:xfrm>
            <a:off x="9530146" y="2114558"/>
            <a:ext cx="2181725" cy="3077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Modelli basati su ANN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3277752-6D49-4F53-B588-85D01943C9BD}"/>
              </a:ext>
            </a:extLst>
          </p:cNvPr>
          <p:cNvSpPr txBox="1"/>
          <p:nvPr/>
        </p:nvSpPr>
        <p:spPr>
          <a:xfrm>
            <a:off x="9374025" y="2988606"/>
            <a:ext cx="2589530" cy="52322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Multi Layer Perceptron Regressor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FD99875-E95B-4CC0-8D50-7EB7B0E3AFC9}"/>
              </a:ext>
            </a:extLst>
          </p:cNvPr>
          <p:cNvCxnSpPr>
            <a:cxnSpLocks/>
          </p:cNvCxnSpPr>
          <p:nvPr/>
        </p:nvCxnSpPr>
        <p:spPr>
          <a:xfrm>
            <a:off x="10668790" y="2427133"/>
            <a:ext cx="0" cy="561473"/>
          </a:xfrm>
          <a:prstGeom prst="straightConnector1">
            <a:avLst/>
          </a:prstGeom>
          <a:ln w="50800"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EF39A12-C67A-4B03-80B6-0E1397C2495B}"/>
              </a:ext>
            </a:extLst>
          </p:cNvPr>
          <p:cNvSpPr txBox="1"/>
          <p:nvPr/>
        </p:nvSpPr>
        <p:spPr>
          <a:xfrm>
            <a:off x="3712720" y="4540795"/>
            <a:ext cx="2181725" cy="3077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Modelli basati su Alberi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686E195-F7AE-4F23-96B7-0B7A93D9CB7C}"/>
              </a:ext>
            </a:extLst>
          </p:cNvPr>
          <p:cNvSpPr txBox="1"/>
          <p:nvPr/>
        </p:nvSpPr>
        <p:spPr>
          <a:xfrm>
            <a:off x="3508968" y="5400112"/>
            <a:ext cx="2589530" cy="52322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DecisionTreeRegressor, ExtraTreeRegressor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E53FE3A-A0D0-4057-AA99-A25A7DBB0E6D}"/>
              </a:ext>
            </a:extLst>
          </p:cNvPr>
          <p:cNvCxnSpPr>
            <a:cxnSpLocks/>
          </p:cNvCxnSpPr>
          <p:nvPr/>
        </p:nvCxnSpPr>
        <p:spPr>
          <a:xfrm>
            <a:off x="4803733" y="4838639"/>
            <a:ext cx="0" cy="561473"/>
          </a:xfrm>
          <a:prstGeom prst="straightConnector1">
            <a:avLst/>
          </a:prstGeom>
          <a:ln w="50800"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42EA764-ACAA-4FB6-B569-E7D5897696F2}"/>
              </a:ext>
            </a:extLst>
          </p:cNvPr>
          <p:cNvSpPr txBox="1"/>
          <p:nvPr/>
        </p:nvSpPr>
        <p:spPr>
          <a:xfrm>
            <a:off x="6598703" y="4526064"/>
            <a:ext cx="2181725" cy="3077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Modelli Ensemble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25695A3-004A-4F9D-9885-9BC3E63F2C3D}"/>
              </a:ext>
            </a:extLst>
          </p:cNvPr>
          <p:cNvSpPr txBox="1"/>
          <p:nvPr/>
        </p:nvSpPr>
        <p:spPr>
          <a:xfrm>
            <a:off x="6442582" y="5400112"/>
            <a:ext cx="2589530" cy="116955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RandomForestRegressor, BaggingRegressor, AdaBoost Regressor, Gradient Boosting Regressor, Stacked Generalization 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D307A3B3-5518-493C-AE47-23A348EB8F12}"/>
              </a:ext>
            </a:extLst>
          </p:cNvPr>
          <p:cNvCxnSpPr>
            <a:cxnSpLocks/>
          </p:cNvCxnSpPr>
          <p:nvPr/>
        </p:nvCxnSpPr>
        <p:spPr>
          <a:xfrm>
            <a:off x="7680018" y="4838639"/>
            <a:ext cx="0" cy="561473"/>
          </a:xfrm>
          <a:prstGeom prst="straightConnector1">
            <a:avLst/>
          </a:prstGeom>
          <a:ln w="50800"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2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9" grpId="0" animBg="1"/>
      <p:bldP spid="25" grpId="0" animBg="1"/>
      <p:bldP spid="27" grpId="0" animBg="1"/>
      <p:bldP spid="31" grpId="0" animBg="1"/>
      <p:bldP spid="32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040CB5-2D47-4C02-8448-2CC8C769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725" y="1125438"/>
            <a:ext cx="6546273" cy="628151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000" dirty="0"/>
              <a:t>Contesto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150DC4-A4B5-4768-9FF7-CA57EC906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9725" y="2427201"/>
            <a:ext cx="6546273" cy="3044981"/>
          </a:xfrm>
        </p:spPr>
        <p:txBody>
          <a:bodyPr>
            <a:normAutofit/>
          </a:bodyPr>
          <a:lstStyle/>
          <a:p>
            <a:pPr algn="ctr"/>
            <a:r>
              <a:rPr lang="it-IT" sz="2800" dirty="0"/>
              <a:t>Il mercato videoludico fa parte del settore dell’intrattenimento, ha avuto una crescita esponenziale nell’ultimo decennio e attualmente ha raggiunto un valore complessivo di 160 miliardi di dollari, è inoltre intimamente collegato al fenomeno degli «e-sport».</a:t>
            </a:r>
          </a:p>
        </p:txBody>
      </p:sp>
    </p:spTree>
    <p:extLst>
      <p:ext uri="{BB962C8B-B14F-4D97-AF65-F5344CB8AC3E}">
        <p14:creationId xmlns:p14="http://schemas.microsoft.com/office/powerpoint/2010/main" val="9820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EFA5F7-E9A4-437F-B45E-8578D5114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091" y="264518"/>
            <a:ext cx="8251553" cy="52582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200" dirty="0"/>
              <a:t>Valutazione sul Training 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97F8255-ACC1-4FFE-876C-4A147E391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41" y="1001110"/>
            <a:ext cx="4027239" cy="55882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FA9CF19-E935-4962-A78B-4C14E6881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0" y="1616863"/>
            <a:ext cx="2440655" cy="763020"/>
          </a:xfrm>
          <a:prstGeom prst="rect">
            <a:avLst/>
          </a:prstGeom>
        </p:spPr>
      </p:pic>
      <p:pic>
        <p:nvPicPr>
          <p:cNvPr id="9" name="Immagine 8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7252D428-B09A-4004-BA16-1360807E7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1" y="3068283"/>
            <a:ext cx="2440655" cy="697330"/>
          </a:xfrm>
          <a:prstGeom prst="rect">
            <a:avLst/>
          </a:prstGeom>
        </p:spPr>
      </p:pic>
      <p:pic>
        <p:nvPicPr>
          <p:cNvPr id="11" name="Immagine 10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B2206A9F-95F2-4E03-B0ED-7CA920E10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1" y="4187150"/>
            <a:ext cx="2465823" cy="145483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9136766-FD1D-4CD2-AFCF-9807A5B66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1" y="5824743"/>
            <a:ext cx="2998840" cy="69733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F4CE507-42D3-4606-B6B8-3C7C5ABA937C}"/>
              </a:ext>
            </a:extLst>
          </p:cNvPr>
          <p:cNvSpPr txBox="1"/>
          <p:nvPr/>
        </p:nvSpPr>
        <p:spPr>
          <a:xfrm>
            <a:off x="0" y="995271"/>
            <a:ext cx="1491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>
                <a:solidFill>
                  <a:schemeClr val="accent5"/>
                </a:solidFill>
              </a:rPr>
              <a:t>Metriche:</a:t>
            </a:r>
            <a:endParaRPr lang="it-IT" b="1" i="1" dirty="0">
              <a:solidFill>
                <a:schemeClr val="accent5"/>
              </a:solidFill>
            </a:endParaRPr>
          </a:p>
        </p:txBody>
      </p:sp>
      <p:sp>
        <p:nvSpPr>
          <p:cNvPr id="17" name="Freccia angolare in su 16">
            <a:extLst>
              <a:ext uri="{FF2B5EF4-FFF2-40B4-BE49-F238E27FC236}">
                <a16:creationId xmlns:a16="http://schemas.microsoft.com/office/drawing/2014/main" id="{E5CE9B86-0708-4A7C-BE9A-E7262C4DA729}"/>
              </a:ext>
            </a:extLst>
          </p:cNvPr>
          <p:cNvSpPr/>
          <p:nvPr/>
        </p:nvSpPr>
        <p:spPr>
          <a:xfrm rot="5400000">
            <a:off x="570858" y="1519709"/>
            <a:ext cx="535238" cy="62616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ngolare in su 18">
            <a:extLst>
              <a:ext uri="{FF2B5EF4-FFF2-40B4-BE49-F238E27FC236}">
                <a16:creationId xmlns:a16="http://schemas.microsoft.com/office/drawing/2014/main" id="{1C89BA21-871E-45BB-B99E-EBBF39A02D67}"/>
              </a:ext>
            </a:extLst>
          </p:cNvPr>
          <p:cNvSpPr/>
          <p:nvPr/>
        </p:nvSpPr>
        <p:spPr>
          <a:xfrm rot="5400000">
            <a:off x="571117" y="2926788"/>
            <a:ext cx="535238" cy="62616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ngolare in su 20">
            <a:extLst>
              <a:ext uri="{FF2B5EF4-FFF2-40B4-BE49-F238E27FC236}">
                <a16:creationId xmlns:a16="http://schemas.microsoft.com/office/drawing/2014/main" id="{37CAA549-E5C5-4D7A-A9D1-B3F2B9A5F36D}"/>
              </a:ext>
            </a:extLst>
          </p:cNvPr>
          <p:cNvSpPr/>
          <p:nvPr/>
        </p:nvSpPr>
        <p:spPr>
          <a:xfrm rot="5400000">
            <a:off x="570858" y="4333867"/>
            <a:ext cx="535238" cy="62616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ngolare in su 22">
            <a:extLst>
              <a:ext uri="{FF2B5EF4-FFF2-40B4-BE49-F238E27FC236}">
                <a16:creationId xmlns:a16="http://schemas.microsoft.com/office/drawing/2014/main" id="{BF4B4A72-C5C4-4394-9D70-7A9226066DFF}"/>
              </a:ext>
            </a:extLst>
          </p:cNvPr>
          <p:cNvSpPr/>
          <p:nvPr/>
        </p:nvSpPr>
        <p:spPr>
          <a:xfrm rot="5400000">
            <a:off x="570858" y="5740946"/>
            <a:ext cx="535238" cy="62616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4089D20-C621-4974-9B76-12250FA8C64F}"/>
              </a:ext>
            </a:extLst>
          </p:cNvPr>
          <p:cNvSpPr txBox="1"/>
          <p:nvPr/>
        </p:nvSpPr>
        <p:spPr>
          <a:xfrm>
            <a:off x="9176042" y="2664475"/>
            <a:ext cx="2181725" cy="3077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>
                <a:solidFill>
                  <a:srgbClr val="FF0000"/>
                </a:solidFill>
              </a:rPr>
              <a:t>Modelli Peggiori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7C4D2BE4-D205-49D5-91CF-149E27E1FF59}"/>
              </a:ext>
            </a:extLst>
          </p:cNvPr>
          <p:cNvCxnSpPr>
            <a:cxnSpLocks/>
          </p:cNvCxnSpPr>
          <p:nvPr/>
        </p:nvCxnSpPr>
        <p:spPr>
          <a:xfrm>
            <a:off x="10250863" y="2972252"/>
            <a:ext cx="0" cy="561473"/>
          </a:xfrm>
          <a:prstGeom prst="straightConnector1">
            <a:avLst/>
          </a:prstGeom>
          <a:ln w="50800"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73B463A-AB1D-4B3B-9269-B7768A50340A}"/>
              </a:ext>
            </a:extLst>
          </p:cNvPr>
          <p:cNvSpPr txBox="1"/>
          <p:nvPr/>
        </p:nvSpPr>
        <p:spPr>
          <a:xfrm>
            <a:off x="9116122" y="3533725"/>
            <a:ext cx="2379577" cy="95410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/>
              <a:t>SGD Regressor (Tuned), Lars Regressor, RadiusNeighbors Regressor</a:t>
            </a:r>
          </a:p>
        </p:txBody>
      </p:sp>
    </p:spTree>
    <p:extLst>
      <p:ext uri="{BB962C8B-B14F-4D97-AF65-F5344CB8AC3E}">
        <p14:creationId xmlns:p14="http://schemas.microsoft.com/office/powerpoint/2010/main" val="15212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9" grpId="0" animBg="1"/>
      <p:bldP spid="21" grpId="0" animBg="1"/>
      <p:bldP spid="23" grpId="0" animBg="1"/>
      <p:bldP spid="24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CD9110-68F9-45AF-8E18-6B4BF743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168" y="240632"/>
            <a:ext cx="8623663" cy="700202"/>
          </a:xfrm>
        </p:spPr>
        <p:txBody>
          <a:bodyPr>
            <a:normAutofit/>
          </a:bodyPr>
          <a:lstStyle/>
          <a:p>
            <a:r>
              <a:rPr lang="it-IT" sz="3200" dirty="0"/>
              <a:t>Valutazione sul Test Set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4F4961-2F5B-48E3-A13B-EB9C66A79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36" y="3168674"/>
            <a:ext cx="4454563" cy="344869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425584-FE31-4C7C-ABB9-18A51D18ADA7}"/>
              </a:ext>
            </a:extLst>
          </p:cNvPr>
          <p:cNvSpPr txBox="1"/>
          <p:nvPr/>
        </p:nvSpPr>
        <p:spPr>
          <a:xfrm>
            <a:off x="204020" y="1089898"/>
            <a:ext cx="39188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>
                <a:solidFill>
                  <a:schemeClr val="accent5"/>
                </a:solidFill>
              </a:rPr>
              <a:t>Operazioni Preliminari: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Escluso i regressori peggiori;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Selezionato i modelli ‘</a:t>
            </a:r>
            <a:r>
              <a:rPr lang="it-IT" i="1" dirty="0"/>
              <a:t>tuned</a:t>
            </a:r>
            <a:r>
              <a:rPr lang="it-IT" dirty="0"/>
              <a:t>’;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Applicato i modelli sul test set;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Calcolato le metriche di valutazione;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9" name="Freccia angolare in su 8">
            <a:extLst>
              <a:ext uri="{FF2B5EF4-FFF2-40B4-BE49-F238E27FC236}">
                <a16:creationId xmlns:a16="http://schemas.microsoft.com/office/drawing/2014/main" id="{A6A36DE2-BD08-4034-A074-D82BAC80BBCF}"/>
              </a:ext>
            </a:extLst>
          </p:cNvPr>
          <p:cNvSpPr/>
          <p:nvPr/>
        </p:nvSpPr>
        <p:spPr>
          <a:xfrm rot="5400000">
            <a:off x="655109" y="3264981"/>
            <a:ext cx="535238" cy="62616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Nuvola 15">
            <a:extLst>
              <a:ext uri="{FF2B5EF4-FFF2-40B4-BE49-F238E27FC236}">
                <a16:creationId xmlns:a16="http://schemas.microsoft.com/office/drawing/2014/main" id="{EBC32499-CA61-44A1-A2C7-00199C9A5C6F}"/>
              </a:ext>
            </a:extLst>
          </p:cNvPr>
          <p:cNvSpPr/>
          <p:nvPr/>
        </p:nvSpPr>
        <p:spPr>
          <a:xfrm rot="10800000">
            <a:off x="6501624" y="1990803"/>
            <a:ext cx="4710667" cy="2639284"/>
          </a:xfrm>
          <a:prstGeom prst="cloud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0B933E-F819-4D10-89B6-C400E8AA15D4}"/>
              </a:ext>
            </a:extLst>
          </p:cNvPr>
          <p:cNvSpPr txBox="1"/>
          <p:nvPr/>
        </p:nvSpPr>
        <p:spPr>
          <a:xfrm>
            <a:off x="7102538" y="2764465"/>
            <a:ext cx="3647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I valori ottenuti sul test set non si discostano di molto rispetto al training set per via dell’utilizzo di </a:t>
            </a:r>
            <a:r>
              <a:rPr lang="it-IT" b="1" i="1" dirty="0">
                <a:solidFill>
                  <a:srgbClr val="FF0000"/>
                </a:solidFill>
              </a:rPr>
              <a:t>cross-</a:t>
            </a:r>
            <a:r>
              <a:rPr lang="it-IT" b="1" i="1" dirty="0" err="1">
                <a:solidFill>
                  <a:srgbClr val="FF0000"/>
                </a:solidFill>
              </a:rPr>
              <a:t>validation</a:t>
            </a:r>
            <a:endParaRPr lang="it-IT" b="1" i="1" dirty="0">
              <a:solidFill>
                <a:srgbClr val="FF0000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517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A988A-CB42-46D8-BB21-1B0415E3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764" y="401335"/>
            <a:ext cx="8623663" cy="737656"/>
          </a:xfrm>
        </p:spPr>
        <p:txBody>
          <a:bodyPr>
            <a:normAutofit/>
          </a:bodyPr>
          <a:lstStyle/>
          <a:p>
            <a:r>
              <a:rPr lang="it-IT" sz="3200" dirty="0"/>
              <a:t>Performance Test: RMSE &amp; MAE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879701E-A0CD-47A0-932E-48082CF56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7" y="2674739"/>
            <a:ext cx="5672889" cy="3781926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6CF11DC-5722-4B1B-BC0E-D600863F5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9393"/>
            <a:ext cx="5672888" cy="37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1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0DB704-12E5-4C69-A46B-37D77FA3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168" y="224589"/>
            <a:ext cx="8623663" cy="732286"/>
          </a:xfrm>
        </p:spPr>
        <p:txBody>
          <a:bodyPr>
            <a:normAutofit/>
          </a:bodyPr>
          <a:lstStyle/>
          <a:p>
            <a:r>
              <a:rPr lang="it-IT" sz="3200" dirty="0"/>
              <a:t>Performance Test: R2 &amp; EXPVAR</a:t>
            </a:r>
          </a:p>
        </p:txBody>
      </p:sp>
      <p:pic>
        <p:nvPicPr>
          <p:cNvPr id="4" name="Immagine 3" descr="Immagine che contiene screenshot, disegnando&#10;&#10;Descrizione generata automaticamente">
            <a:extLst>
              <a:ext uri="{FF2B5EF4-FFF2-40B4-BE49-F238E27FC236}">
                <a16:creationId xmlns:a16="http://schemas.microsoft.com/office/drawing/2014/main" id="{E1ECC014-B334-43D4-BB6E-18FD84BF4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72" y="1101254"/>
            <a:ext cx="5572394" cy="3714929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F2ECB0A-D547-431D-8D28-4DCA46EA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0" y="2774103"/>
            <a:ext cx="5572394" cy="37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0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C33307-3167-4194-949A-72139EE35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234" y="6180"/>
            <a:ext cx="7971614" cy="597502"/>
          </a:xfrm>
        </p:spPr>
        <p:txBody>
          <a:bodyPr>
            <a:normAutofit/>
          </a:bodyPr>
          <a:lstStyle/>
          <a:p>
            <a:r>
              <a:rPr lang="it-IT" sz="3200" dirty="0"/>
              <a:t>Osservazioni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C440C8-C819-40F2-B5E8-CF0C9421B59F}"/>
              </a:ext>
            </a:extLst>
          </p:cNvPr>
          <p:cNvSpPr txBox="1"/>
          <p:nvPr/>
        </p:nvSpPr>
        <p:spPr>
          <a:xfrm>
            <a:off x="511266" y="1381148"/>
            <a:ext cx="2181725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>
                <a:solidFill>
                  <a:srgbClr val="FF0000"/>
                </a:solidFill>
              </a:rPr>
              <a:t>Modelli Peggiori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BBD9A57E-6312-4F36-A059-43C393E7FF1B}"/>
              </a:ext>
            </a:extLst>
          </p:cNvPr>
          <p:cNvCxnSpPr>
            <a:cxnSpLocks/>
          </p:cNvCxnSpPr>
          <p:nvPr/>
        </p:nvCxnSpPr>
        <p:spPr>
          <a:xfrm>
            <a:off x="1586087" y="1688925"/>
            <a:ext cx="0" cy="561473"/>
          </a:xfrm>
          <a:prstGeom prst="straightConnector1">
            <a:avLst/>
          </a:prstGeom>
          <a:ln w="50800"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89429A1-A0BD-4D9A-8FF5-FB35F0938EAB}"/>
              </a:ext>
            </a:extLst>
          </p:cNvPr>
          <p:cNvSpPr txBox="1"/>
          <p:nvPr/>
        </p:nvSpPr>
        <p:spPr>
          <a:xfrm>
            <a:off x="451346" y="2250398"/>
            <a:ext cx="2379577" cy="95410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it-IT" sz="1400" b="1" i="1" dirty="0"/>
              <a:t>SVR Regressor;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b="1" i="1" dirty="0"/>
              <a:t>K Neighbors Regressor;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b="1" i="1" dirty="0"/>
              <a:t>Linear SVR;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0282AD-9F1B-4F48-9CD0-47C862964CDC}"/>
              </a:ext>
            </a:extLst>
          </p:cNvPr>
          <p:cNvSpPr txBox="1"/>
          <p:nvPr/>
        </p:nvSpPr>
        <p:spPr>
          <a:xfrm>
            <a:off x="511266" y="4109358"/>
            <a:ext cx="2181725" cy="30777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b="1" i="1" dirty="0">
                <a:solidFill>
                  <a:srgbClr val="00B050"/>
                </a:solidFill>
              </a:rPr>
              <a:t>Modello Migliore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B283D2D-4211-4805-9E55-62F153E7AF45}"/>
              </a:ext>
            </a:extLst>
          </p:cNvPr>
          <p:cNvCxnSpPr>
            <a:cxnSpLocks/>
          </p:cNvCxnSpPr>
          <p:nvPr/>
        </p:nvCxnSpPr>
        <p:spPr>
          <a:xfrm>
            <a:off x="1586087" y="4417135"/>
            <a:ext cx="0" cy="561473"/>
          </a:xfrm>
          <a:prstGeom prst="straightConnector1">
            <a:avLst/>
          </a:prstGeom>
          <a:ln w="50800"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96315D0-20D7-4C4E-8C25-210B68FCBB59}"/>
              </a:ext>
            </a:extLst>
          </p:cNvPr>
          <p:cNvSpPr txBox="1"/>
          <p:nvPr/>
        </p:nvSpPr>
        <p:spPr>
          <a:xfrm>
            <a:off x="451346" y="4978608"/>
            <a:ext cx="2379577" cy="116955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it-IT" sz="1400" b="1" i="1" dirty="0"/>
              <a:t>Gradient Boosting Regressor;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b="1" i="1" dirty="0"/>
              <a:t>RandomForest Regressor;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it-IT" sz="1400" b="1" i="1" dirty="0"/>
              <a:t>Bagging Regressor;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C96FF3C-EC98-4D27-A660-827350A08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48" y="3723919"/>
            <a:ext cx="4624017" cy="2957058"/>
          </a:xfrm>
          <a:prstGeom prst="rect">
            <a:avLst/>
          </a:prstGeom>
        </p:spPr>
      </p:pic>
      <p:pic>
        <p:nvPicPr>
          <p:cNvPr id="12" name="Immagine 1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6D75F1E-762D-4C39-9790-1EB879FB2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48" y="776877"/>
            <a:ext cx="4624021" cy="294704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E977051-9ABC-4E7C-8DBE-389FACC7BC88}"/>
              </a:ext>
            </a:extLst>
          </p:cNvPr>
          <p:cNvSpPr txBox="1"/>
          <p:nvPr/>
        </p:nvSpPr>
        <p:spPr>
          <a:xfrm>
            <a:off x="3905744" y="1969661"/>
            <a:ext cx="200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R2 Score </a:t>
            </a:r>
            <a:r>
              <a:rPr lang="it-IT" dirty="0"/>
              <a:t>cumulativo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5A7A2A2-8306-4456-A0EB-750E167E5026}"/>
              </a:ext>
            </a:extLst>
          </p:cNvPr>
          <p:cNvSpPr txBox="1"/>
          <p:nvPr/>
        </p:nvSpPr>
        <p:spPr>
          <a:xfrm>
            <a:off x="3905744" y="4697871"/>
            <a:ext cx="2009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MAE</a:t>
            </a:r>
          </a:p>
          <a:p>
            <a:pPr algn="ctr"/>
            <a:r>
              <a:rPr lang="it-IT" dirty="0"/>
              <a:t>cumulativo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44E45208-4F26-484E-B15A-46991DF1416A}"/>
              </a:ext>
            </a:extLst>
          </p:cNvPr>
          <p:cNvSpPr/>
          <p:nvPr/>
        </p:nvSpPr>
        <p:spPr>
          <a:xfrm>
            <a:off x="5655778" y="2116054"/>
            <a:ext cx="621437" cy="268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93D2CBF4-1D13-4E49-AF05-83D4692C7117}"/>
              </a:ext>
            </a:extLst>
          </p:cNvPr>
          <p:cNvSpPr/>
          <p:nvPr/>
        </p:nvSpPr>
        <p:spPr>
          <a:xfrm>
            <a:off x="5655777" y="4844263"/>
            <a:ext cx="621437" cy="268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96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13" grpId="0"/>
      <p:bldP spid="15" grpId="0"/>
      <p:bldP spid="16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B853CB-F794-4DC9-8A3C-9997C19A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609" y="235397"/>
            <a:ext cx="8251553" cy="568032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Conclusioni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1946DE-CCCA-43F5-BA66-9A04B1C75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609" y="5557637"/>
            <a:ext cx="8251553" cy="843163"/>
          </a:xfrm>
        </p:spPr>
        <p:txBody>
          <a:bodyPr>
            <a:normAutofit/>
          </a:bodyPr>
          <a:lstStyle/>
          <a:p>
            <a:pPr algn="ctr"/>
            <a:r>
              <a:rPr lang="it-IT" sz="1800" dirty="0"/>
              <a:t>Tramite l’impiego di </a:t>
            </a:r>
            <a:r>
              <a:rPr lang="it-IT" sz="1800" b="1" i="1" dirty="0"/>
              <a:t>Modelli Ensemble </a:t>
            </a:r>
            <a:r>
              <a:rPr lang="it-IT" sz="1800" dirty="0"/>
              <a:t>è possibile predire con una stima dell’errore abbastanza bassa (meno del 3%) il valore di </a:t>
            </a:r>
            <a:r>
              <a:rPr lang="it-IT" sz="1800" b="1" i="1" dirty="0"/>
              <a:t>metascore</a:t>
            </a:r>
            <a:r>
              <a:rPr lang="it-IT" sz="1800" dirty="0"/>
              <a:t> di un videogame</a:t>
            </a:r>
          </a:p>
        </p:txBody>
      </p:sp>
      <p:pic>
        <p:nvPicPr>
          <p:cNvPr id="5" name="Immagine 4" descr="Immagine che contiene testo, mappa, uomo&#10;&#10;Descrizione generata automaticamente">
            <a:extLst>
              <a:ext uri="{FF2B5EF4-FFF2-40B4-BE49-F238E27FC236}">
                <a16:creationId xmlns:a16="http://schemas.microsoft.com/office/drawing/2014/main" id="{1AD28F66-3E89-40DD-BBA6-D8ED9A967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99" y="926468"/>
            <a:ext cx="6762195" cy="45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4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8A56F-3A80-4091-8280-C9B1300FD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2760" y="2480322"/>
            <a:ext cx="6780628" cy="1897355"/>
          </a:xfrm>
        </p:spPr>
        <p:txBody>
          <a:bodyPr/>
          <a:lstStyle/>
          <a:p>
            <a:r>
              <a:rPr lang="it-IT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34794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3EB28-888C-41B6-BC2C-61B503804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52" y="1609024"/>
            <a:ext cx="7520648" cy="940834"/>
          </a:xfrm>
        </p:spPr>
        <p:txBody>
          <a:bodyPr>
            <a:normAutofit/>
          </a:bodyPr>
          <a:lstStyle/>
          <a:p>
            <a:r>
              <a:rPr lang="it-IT" sz="3600" dirty="0"/>
              <a:t>Caso di Studio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E2E0D9-1E02-419B-B9F1-1AEF36DDC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452" y="2651124"/>
            <a:ext cx="7520648" cy="2104496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it-IT" dirty="0"/>
              <a:t>Analisi di un dataset contenente una lista di videogames pubblicati a partire dal 1995 fino al termine del 2018, con lo scopo di risolvere un </a:t>
            </a:r>
            <a:r>
              <a:rPr lang="it-IT" b="1" i="1" dirty="0"/>
              <a:t>problema di regressione </a:t>
            </a:r>
            <a:r>
              <a:rPr lang="it-IT" dirty="0"/>
              <a:t>al fine di predire il valore di </a:t>
            </a:r>
            <a:r>
              <a:rPr lang="it-IT" b="1" i="1" dirty="0"/>
              <a:t>metascore </a:t>
            </a:r>
            <a:r>
              <a:rPr lang="it-IT" dirty="0"/>
              <a:t>di un determinato titolo</a:t>
            </a:r>
            <a:endParaRPr lang="it-IT" b="1" i="1" dirty="0"/>
          </a:p>
        </p:txBody>
      </p:sp>
    </p:spTree>
    <p:extLst>
      <p:ext uri="{BB962C8B-B14F-4D97-AF65-F5344CB8AC3E}">
        <p14:creationId xmlns:p14="http://schemas.microsoft.com/office/powerpoint/2010/main" val="40947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EB852-E1D8-4E9D-B606-AC5F251E2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69" y="417376"/>
            <a:ext cx="8623663" cy="1099443"/>
          </a:xfrm>
        </p:spPr>
        <p:txBody>
          <a:bodyPr>
            <a:normAutofit/>
          </a:bodyPr>
          <a:lstStyle/>
          <a:p>
            <a:r>
              <a:rPr lang="it-IT" sz="3600" dirty="0"/>
              <a:t>Descrizione del Dataset</a:t>
            </a:r>
          </a:p>
        </p:txBody>
      </p:sp>
      <p:pic>
        <p:nvPicPr>
          <p:cNvPr id="5" name="Segnaposto contenuto 4" descr="Immagine che contiene interni, screenshot, ripieno, tavolo&#10;&#10;Descrizione generata automaticamente">
            <a:extLst>
              <a:ext uri="{FF2B5EF4-FFF2-40B4-BE49-F238E27FC236}">
                <a16:creationId xmlns:a16="http://schemas.microsoft.com/office/drawing/2014/main" id="{5747A33B-6768-46B6-941C-005B9AA34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5" y="1516819"/>
            <a:ext cx="6432884" cy="2670170"/>
          </a:xfrm>
          <a:prstGeom prst="rect">
            <a:avLst/>
          </a:prstGeom>
        </p:spPr>
      </p:pic>
      <p:pic>
        <p:nvPicPr>
          <p:cNvPr id="7" name="Immagine 6" descr="Immagine che contiene screenshot, gruppo, largo, persone&#10;&#10;Descrizione generata automaticamente">
            <a:extLst>
              <a:ext uri="{FF2B5EF4-FFF2-40B4-BE49-F238E27FC236}">
                <a16:creationId xmlns:a16="http://schemas.microsoft.com/office/drawing/2014/main" id="{BFB9F12A-CD2D-44EE-B9E5-94BCA8D18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435" y="1516819"/>
            <a:ext cx="3349428" cy="25346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C2DCD49-1090-4845-A487-0B349E015B54}"/>
              </a:ext>
            </a:extLst>
          </p:cNvPr>
          <p:cNvSpPr txBox="1"/>
          <p:nvPr/>
        </p:nvSpPr>
        <p:spPr>
          <a:xfrm>
            <a:off x="1116205" y="4547768"/>
            <a:ext cx="8502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Il dataset in questione è stato reperito sulla piattaforma Kaggle come file in formato csv, consta di 18 colonne e 20422 entry, inoltre si possono notare 7 di tali colonne di tipo intero (critic_positive/neutral/negative, user_positive/neutral/negative, metascore) mentre le restanti sono di tipo object.</a:t>
            </a:r>
          </a:p>
        </p:txBody>
      </p:sp>
    </p:spTree>
    <p:extLst>
      <p:ext uri="{BB962C8B-B14F-4D97-AF65-F5344CB8AC3E}">
        <p14:creationId xmlns:p14="http://schemas.microsoft.com/office/powerpoint/2010/main" val="287030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1EBDFD-D28C-46AF-8BBB-1EE41CC8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27" y="383645"/>
            <a:ext cx="8251553" cy="91663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600" dirty="0"/>
              <a:t>Operazioni Preliminari: Preprocessing e Data Cleaning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8BD836-B48C-4DF0-BC87-6B64BA9A0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2990" y="2083645"/>
            <a:ext cx="4138863" cy="412490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Eliminazione dei duplicati;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Eliminazione colonne «name» e «link»;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Eliminazione dei record nulli per le colonne «developer» e «publisher»;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Sostituzione valori nulli per le colonne «players» e «rating»;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Eliminazione colonna «attribute»;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Conversione colonna «user_score»;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Eliminazione dei record nulli nella colonna «user_score» (importante);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Conversione colonna «release_date» (si mantiene solo l’anno);</a:t>
            </a:r>
          </a:p>
        </p:txBody>
      </p:sp>
      <p:pic>
        <p:nvPicPr>
          <p:cNvPr id="5" name="Immagine 4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CB25B4FC-87E8-473C-A4A1-E593B2620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3" y="1891139"/>
            <a:ext cx="2152950" cy="41249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4CF25F5-391F-47DF-BC91-88650B20A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65" y="1892297"/>
            <a:ext cx="2152950" cy="4316249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C1573568-3B91-41BC-8919-84EF6EC0BC5F}"/>
              </a:ext>
            </a:extLst>
          </p:cNvPr>
          <p:cNvSpPr/>
          <p:nvPr/>
        </p:nvSpPr>
        <p:spPr>
          <a:xfrm>
            <a:off x="6657473" y="3732615"/>
            <a:ext cx="911092" cy="441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58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2FE76C-90B6-4C0D-96E4-328122250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824" y="281486"/>
            <a:ext cx="8251553" cy="686245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Visualizzazione: Metascore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09214D-147E-491C-8D06-624A60882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658" y="5564509"/>
            <a:ext cx="8251553" cy="865883"/>
          </a:xfrm>
        </p:spPr>
        <p:txBody>
          <a:bodyPr>
            <a:normAutofit/>
          </a:bodyPr>
          <a:lstStyle/>
          <a:p>
            <a:pPr algn="ctr"/>
            <a:r>
              <a:rPr lang="it-IT" sz="1800" dirty="0"/>
              <a:t>Bassa percentuale di titoli con valori bassi (inferiore a 40 di metascore) o altissimi (superiore a 90), la maggior parte dei valori si attesta nel range 65-85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B7D7994-DF9F-429E-BEC9-F68F7B3B3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4" y="1181804"/>
            <a:ext cx="4634423" cy="3211913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5BDFC4E-6D93-4219-A904-8EF09CB83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2175922"/>
            <a:ext cx="4761771" cy="317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DB7644-F2F5-4A9A-BDFD-72753943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451" y="356506"/>
            <a:ext cx="5983749" cy="55790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Visualizzazione: Release Date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267FAD-C695-472C-B71E-D74CF8D1A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8957" y="5272158"/>
            <a:ext cx="8251553" cy="99887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sz="1800" dirty="0"/>
              <a:t>Potrebbe sembrare che il valore di </a:t>
            </a:r>
            <a:r>
              <a:rPr lang="it-IT" sz="1800" i="1" dirty="0"/>
              <a:t>metascore </a:t>
            </a:r>
            <a:r>
              <a:rPr lang="it-IT" sz="1800" dirty="0"/>
              <a:t>di un titolo sia legato all’anno di pubblicazione, andando a diminuire nel tempo, in realtà dallo </a:t>
            </a:r>
            <a:r>
              <a:rPr lang="it-IT" sz="1800" i="1" dirty="0"/>
              <a:t>scatterplot</a:t>
            </a:r>
            <a:r>
              <a:rPr lang="it-IT" sz="1800" dirty="0"/>
              <a:t> si deduce che tale fenomeno è dovuto alla numerosità dei record campionati negli anni 1995-2000.</a:t>
            </a:r>
            <a:endParaRPr lang="it-IT" sz="1800" i="1" dirty="0"/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360B052-9B38-4F35-AED7-A06F2CFC2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1" y="1207078"/>
            <a:ext cx="4971073" cy="34797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53E1E9-249D-48A1-A8A8-182B1101B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26" y="1207078"/>
            <a:ext cx="4997547" cy="34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7C7068-18C7-44B8-B123-041CAE5C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017" y="186656"/>
            <a:ext cx="7840699" cy="568100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Visualizzazione: Rating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0B2BD7A-9CA1-4E3F-B858-D36258EE9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6" y="974057"/>
            <a:ext cx="4790574" cy="3319419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91CBCD3-2D66-4240-A749-BA61A489D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57" y="974057"/>
            <a:ext cx="4979129" cy="3319419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254D322-C0A6-42FA-AC96-C0753C7E2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6" y="4529881"/>
            <a:ext cx="7055935" cy="986844"/>
          </a:xfrm>
          <a:prstGeom prst="rect">
            <a:avLst/>
          </a:prstGeom>
        </p:spPr>
      </p:pic>
      <p:pic>
        <p:nvPicPr>
          <p:cNvPr id="11" name="Immagine 10" descr="Immagine che contiene screenshot, schermo, monitor, guardando&#10;&#10;Descrizione generata automaticamente">
            <a:extLst>
              <a:ext uri="{FF2B5EF4-FFF2-40B4-BE49-F238E27FC236}">
                <a16:creationId xmlns:a16="http://schemas.microsoft.com/office/drawing/2014/main" id="{34748159-2F6A-4265-9911-045279F0D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7" y="5590592"/>
            <a:ext cx="7055934" cy="108075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F7A88C0-7133-4004-9BED-2188594DDD50}"/>
              </a:ext>
            </a:extLst>
          </p:cNvPr>
          <p:cNvSpPr txBox="1"/>
          <p:nvPr/>
        </p:nvSpPr>
        <p:spPr>
          <a:xfrm>
            <a:off x="7444836" y="5267426"/>
            <a:ext cx="2597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Sostituzione etichetta: «EC» -&gt; «E»</a:t>
            </a:r>
          </a:p>
        </p:txBody>
      </p:sp>
    </p:spTree>
    <p:extLst>
      <p:ext uri="{BB962C8B-B14F-4D97-AF65-F5344CB8AC3E}">
        <p14:creationId xmlns:p14="http://schemas.microsoft.com/office/powerpoint/2010/main" val="352599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45BC27-669A-4A48-85AC-F64F391C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669" y="220523"/>
            <a:ext cx="8251553" cy="541866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Visualizzazione: Genres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CD603A-564A-4F0C-9C23-2EADD9D1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979" y="4852736"/>
            <a:ext cx="4218050" cy="1074433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1800" dirty="0"/>
              <a:t>Si procede effettuando aggregazione dei generi meno ‘popolari’, mantenendo i </a:t>
            </a:r>
            <a:r>
              <a:rPr lang="it-IT" sz="1800" i="1" dirty="0"/>
              <a:t>top 10. </a:t>
            </a:r>
            <a:r>
              <a:rPr lang="it-IT" sz="1800" dirty="0"/>
              <a:t>Si accorpano ben 55 generi differenti!</a:t>
            </a:r>
            <a:endParaRPr lang="it-IT" sz="1800" i="1" dirty="0"/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8FB25AD-F459-4F72-AF18-72E9A55B3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1" y="930832"/>
            <a:ext cx="4354847" cy="2903231"/>
          </a:xfrm>
          <a:prstGeom prst="rect">
            <a:avLst/>
          </a:prstGeom>
        </p:spPr>
      </p:pic>
      <p:pic>
        <p:nvPicPr>
          <p:cNvPr id="7" name="Immagine 6" descr="Immagine che contiene matita&#10;&#10;Descrizione generata automaticamente">
            <a:extLst>
              <a:ext uri="{FF2B5EF4-FFF2-40B4-BE49-F238E27FC236}">
                <a16:creationId xmlns:a16="http://schemas.microsoft.com/office/drawing/2014/main" id="{D174D32D-064E-4F8D-8EF9-6F4D5554A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2" y="3834063"/>
            <a:ext cx="4354847" cy="2903231"/>
          </a:xfrm>
          <a:prstGeom prst="rect">
            <a:avLst/>
          </a:prstGeom>
        </p:spPr>
      </p:pic>
      <p:pic>
        <p:nvPicPr>
          <p:cNvPr id="9" name="Immagine 8" descr="Immagine che contiene ombrello&#10;&#10;Descrizione generata automaticamente">
            <a:extLst>
              <a:ext uri="{FF2B5EF4-FFF2-40B4-BE49-F238E27FC236}">
                <a16:creationId xmlns:a16="http://schemas.microsoft.com/office/drawing/2014/main" id="{517EB462-E25B-41B9-A389-79A017FDE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41" y="930831"/>
            <a:ext cx="5827106" cy="375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5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me-Development-PowerPoint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or-PowerPoint-Template" id="{2F536E00-CF4B-1042-829B-B6EA65B55DC3}" vid="{83083492-4EED-7B43-B23E-ACE6F09164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Game-Development-PowerPoint-Template</Template>
  <TotalTime>533</TotalTime>
  <Words>931</Words>
  <Application>Microsoft Office PowerPoint</Application>
  <PresentationFormat>Widescreen</PresentationFormat>
  <Paragraphs>100</Paragraphs>
  <Slides>26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9" baseType="lpstr">
      <vt:lpstr>Arial</vt:lpstr>
      <vt:lpstr>Trebuchet MS</vt:lpstr>
      <vt:lpstr>Game-Development-PowerPoint-Template</vt:lpstr>
      <vt:lpstr>Metascore Videogames:  Modelli di Regressione</vt:lpstr>
      <vt:lpstr>Contesto</vt:lpstr>
      <vt:lpstr>Caso di Studio</vt:lpstr>
      <vt:lpstr>Descrizione del Dataset</vt:lpstr>
      <vt:lpstr>Operazioni Preliminari: Preprocessing e Data Cleaning</vt:lpstr>
      <vt:lpstr>Visualizzazione: Metascore</vt:lpstr>
      <vt:lpstr>Visualizzazione: Release Date</vt:lpstr>
      <vt:lpstr>Visualizzazione: Rating</vt:lpstr>
      <vt:lpstr>Visualizzazione: Genres</vt:lpstr>
      <vt:lpstr>Visualizzazione: Platforms</vt:lpstr>
      <vt:lpstr>Visualizzazione: Publisher </vt:lpstr>
      <vt:lpstr>Visualizzazione: Attributi Numerici</vt:lpstr>
      <vt:lpstr>Visualizzazione: User Score</vt:lpstr>
      <vt:lpstr>Visualizzazione: Critic Negative</vt:lpstr>
      <vt:lpstr>Visualizzazione: Critic Positive</vt:lpstr>
      <vt:lpstr>Visualizzazione: Esplorazione di Nuovi Attributi </vt:lpstr>
      <vt:lpstr>Visualizzazione: Importanza degli Attributi</vt:lpstr>
      <vt:lpstr>Trasformazione dei Dati</vt:lpstr>
      <vt:lpstr>Modelli di Regressione</vt:lpstr>
      <vt:lpstr>Valutazione sul Training Set</vt:lpstr>
      <vt:lpstr>Valutazione sul Test Set</vt:lpstr>
      <vt:lpstr>Performance Test: RMSE &amp; MAE</vt:lpstr>
      <vt:lpstr>Performance Test: R2 &amp; EXPVAR</vt:lpstr>
      <vt:lpstr>Osservazioni</vt:lpstr>
      <vt:lpstr>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Metascore Videogames:  Modelli di Regressione</dc:title>
  <dc:creator>ivan scuderi</dc:creator>
  <cp:lastModifiedBy>ivan scuderi</cp:lastModifiedBy>
  <cp:revision>48</cp:revision>
  <dcterms:created xsi:type="dcterms:W3CDTF">2020-07-20T16:44:09Z</dcterms:created>
  <dcterms:modified xsi:type="dcterms:W3CDTF">2020-07-26T15:27:53Z</dcterms:modified>
</cp:coreProperties>
</file>